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60" r:id="rId6"/>
    <p:sldId id="261" r:id="rId7"/>
    <p:sldId id="272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0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E44C3564-AD59-4D2D-991E-AC5E4EF9C893}">
          <p14:sldIdLst>
            <p14:sldId id="256"/>
            <p14:sldId id="257"/>
            <p14:sldId id="258"/>
            <p14:sldId id="260"/>
            <p14:sldId id="261"/>
            <p14:sldId id="272"/>
            <p14:sldId id="259"/>
            <p14:sldId id="262"/>
            <p14:sldId id="263"/>
            <p14:sldId id="264"/>
            <p14:sldId id="265"/>
            <p14:sldId id="266"/>
            <p14:sldId id="267"/>
            <p14:sldId id="268"/>
            <p14:sldId id="271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705" autoAdjust="0"/>
  </p:normalViewPr>
  <p:slideViewPr>
    <p:cSldViewPr>
      <p:cViewPr varScale="1">
        <p:scale>
          <a:sx n="67" d="100"/>
          <a:sy n="67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896A9-ED71-4611-B085-D5A79B3E535A}" type="datetimeFigureOut">
              <a:rPr lang="pl-PL" smtClean="0"/>
              <a:t>2013-11-27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EFA13-52EF-46AB-B177-C40A1271A5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66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9BEB-FCE8-4D4D-8870-7590C03B3AD9}" type="datetimeFigureOut">
              <a:rPr lang="pl-PL" smtClean="0"/>
              <a:t>2013-11-27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3B0B5-907C-43B0-A38C-6BD1F83F3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734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82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4E48-C29E-4A73-A395-470FD1F811CC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0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0931-CB7A-4420-93B1-43051DBF7A8A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8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C78-EB44-4664-84F4-2C9E2380D1E5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07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4E48-C29E-4A73-A395-470FD1F811CC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Picture 2" descr="C:\Users\adanaw\Desktop\WWSI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1024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997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4A5A-70CC-4102-87F3-897125BDDD8F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pPr/>
              <a:t>‹#›</a:t>
            </a:fld>
            <a:r>
              <a:rPr lang="pl-PL" dirty="0" smtClean="0"/>
              <a:t> z 16</a:t>
            </a:r>
            <a:endParaRPr lang="pl-PL" dirty="0"/>
          </a:p>
        </p:txBody>
      </p:sp>
      <p:pic>
        <p:nvPicPr>
          <p:cNvPr id="7" name="Picture 2" descr="C:\Users\adanaw\Desktop\WWSI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7824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8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BD7-0F71-490A-88C9-F0523AE2E4D8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0392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8A83-12EC-4719-BC32-955E9DC2A3E1}" type="datetime1">
              <a:rPr lang="pl-PL" smtClean="0"/>
              <a:t>2013-11-27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54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DD7D-0B3B-4F26-A097-553A758941CA}" type="datetime1">
              <a:rPr lang="pl-PL" smtClean="0"/>
              <a:t>2013-11-27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480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28CA-DC7C-45C1-B40E-B13DB09678D0}" type="datetime1">
              <a:rPr lang="pl-PL" smtClean="0"/>
              <a:t>2013-11-27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pPr/>
              <a:t>‹#›</a:t>
            </a:fld>
            <a:r>
              <a:rPr lang="pl-PL" smtClean="0"/>
              <a:t> z &lt;x&gt;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9117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DA0A-CF0D-4236-9B25-2CD2E6C0BFF8}" type="datetime1">
              <a:rPr lang="pl-PL" smtClean="0"/>
              <a:t>2013-11-27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3181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441D-BA3B-44BE-9E8D-ABBE0AA96706}" type="datetime1">
              <a:rPr lang="pl-PL" smtClean="0"/>
              <a:t>2013-11-27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67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4A5A-70CC-4102-87F3-897125BDDD8F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330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C2AE-308E-40B8-9964-F35A3FA47E1E}" type="datetime1">
              <a:rPr lang="pl-PL" smtClean="0"/>
              <a:t>2013-11-27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37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0931-CB7A-4420-93B1-43051DBF7A8A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993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C78-EB44-4664-84F4-2C9E2380D1E5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411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BD7-0F71-490A-88C9-F0523AE2E4D8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328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8A83-12EC-4719-BC32-955E9DC2A3E1}" type="datetime1">
              <a:rPr lang="pl-PL" smtClean="0"/>
              <a:t>2013-11-27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30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DD7D-0B3B-4F26-A097-553A758941CA}" type="datetime1">
              <a:rPr lang="pl-PL" smtClean="0"/>
              <a:t>2013-11-27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84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28CA-DC7C-45C1-B40E-B13DB09678D0}" type="datetime1">
              <a:rPr lang="pl-PL" smtClean="0"/>
              <a:t>2013-11-27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pPr/>
              <a:t>‹#›</a:t>
            </a:fld>
            <a:r>
              <a:rPr lang="pl-PL" dirty="0" smtClean="0"/>
              <a:t> z &lt;x&gt;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877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DA0A-CF0D-4236-9B25-2CD2E6C0BFF8}" type="datetime1">
              <a:rPr lang="pl-PL" smtClean="0"/>
              <a:t>2013-11-27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340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441D-BA3B-44BE-9E8D-ABBE0AA96706}" type="datetime1">
              <a:rPr lang="pl-PL" smtClean="0"/>
              <a:t>2013-11-27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1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C2AE-308E-40B8-9964-F35A3FA47E1E}" type="datetime1">
              <a:rPr lang="pl-PL" smtClean="0"/>
              <a:t>2013-11-27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52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5A392-1B55-4D65-B36C-9BA45BBDD6E0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5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5A392-1B55-4D65-B36C-9BA45BBDD6E0}" type="datetime1">
              <a:rPr lang="pl-PL" smtClean="0"/>
              <a:t>2013-11-27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88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7824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Wirtualizacja serwerów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IBM POWER</a:t>
            </a:r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200800" cy="2279104"/>
          </a:xfrm>
        </p:spPr>
        <p:txBody>
          <a:bodyPr>
            <a:normAutofit fontScale="55000" lnSpcReduction="20000"/>
          </a:bodyPr>
          <a:lstStyle/>
          <a:p>
            <a:pPr hangingPunct="0"/>
            <a:endParaRPr lang="pl-PL" b="1" dirty="0" smtClean="0">
              <a:solidFill>
                <a:schemeClr val="tx1"/>
              </a:solidFill>
            </a:endParaRPr>
          </a:p>
          <a:p>
            <a:pPr hangingPunct="0"/>
            <a:r>
              <a:rPr lang="pl-PL" sz="3800" b="1" dirty="0" smtClean="0">
                <a:solidFill>
                  <a:schemeClr val="tx1"/>
                </a:solidFill>
              </a:rPr>
              <a:t>Adam </a:t>
            </a:r>
            <a:r>
              <a:rPr lang="pl-PL" sz="3800" b="1" dirty="0">
                <a:solidFill>
                  <a:schemeClr val="tx1"/>
                </a:solidFill>
              </a:rPr>
              <a:t>Nawrot</a:t>
            </a:r>
          </a:p>
          <a:p>
            <a:pPr hangingPunct="0"/>
            <a:r>
              <a:rPr lang="pl-PL" sz="3800" dirty="0">
                <a:solidFill>
                  <a:schemeClr val="tx1"/>
                </a:solidFill>
              </a:rPr>
              <a:t>Numer albumu: 6008</a:t>
            </a:r>
            <a:endParaRPr lang="pl-PL" sz="3800" b="1" dirty="0">
              <a:solidFill>
                <a:schemeClr val="tx1"/>
              </a:solidFill>
            </a:endParaRPr>
          </a:p>
          <a:p>
            <a:pPr hangingPunct="0"/>
            <a:endParaRPr lang="pl-PL" b="1" dirty="0" smtClean="0"/>
          </a:p>
          <a:p>
            <a:pPr hangingPunct="0"/>
            <a:endParaRPr lang="pl-PL" b="1" dirty="0" smtClean="0"/>
          </a:p>
          <a:p>
            <a:pPr lvl="8" algn="just" hangingPunct="0"/>
            <a:r>
              <a:rPr lang="pl-PL" sz="3200" b="1" dirty="0" smtClean="0"/>
              <a:t>Promotor</a:t>
            </a:r>
            <a:r>
              <a:rPr lang="pl-PL" sz="3200" b="1" dirty="0"/>
              <a:t>:</a:t>
            </a:r>
          </a:p>
          <a:p>
            <a:pPr lvl="8" algn="just" hangingPunct="0"/>
            <a:r>
              <a:rPr lang="pl-PL" sz="3200" b="1" dirty="0"/>
              <a:t>dr inż. Krzysztof Różanowski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55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14480" y="1611438"/>
            <a:ext cx="3046112" cy="4913906"/>
          </a:xfrm>
        </p:spPr>
        <p:txBody>
          <a:bodyPr>
            <a:noAutofit/>
          </a:bodyPr>
          <a:lstStyle/>
          <a:p>
            <a:pPr marL="185738" indent="-185738"/>
            <a:r>
              <a:rPr lang="pl-PL" sz="1800" dirty="0" smtClean="0"/>
              <a:t>12 dysków fizycznych,</a:t>
            </a:r>
          </a:p>
          <a:p>
            <a:pPr marL="185738" indent="-185738"/>
            <a:r>
              <a:rPr lang="pl-PL" sz="1800" dirty="0" smtClean="0"/>
              <a:t>1 kontroler fizyczny,</a:t>
            </a:r>
          </a:p>
          <a:p>
            <a:pPr marL="185738" indent="-185738"/>
            <a:r>
              <a:rPr lang="pl-PL" sz="1800" dirty="0" smtClean="0"/>
              <a:t>41 dysków logicznych, wystawionych przez VIOS,</a:t>
            </a:r>
          </a:p>
          <a:p>
            <a:pPr marL="185738" indent="-185738"/>
            <a:r>
              <a:rPr lang="pl-PL" sz="1800" dirty="0" smtClean="0"/>
              <a:t>4 wirtualne kontrolery SCSI,</a:t>
            </a:r>
          </a:p>
          <a:p>
            <a:pPr marL="185738" lvl="0" indent="-185738"/>
            <a:r>
              <a:rPr lang="pl-PL" sz="1800" dirty="0"/>
              <a:t>głębokość kolejki na </a:t>
            </a:r>
            <a:r>
              <a:rPr lang="pl-PL" sz="1800" dirty="0" smtClean="0"/>
              <a:t>kontr. dyskowym ma </a:t>
            </a:r>
            <a:r>
              <a:rPr lang="pl-PL" sz="1800" dirty="0"/>
              <a:t>wartość 96,</a:t>
            </a:r>
          </a:p>
          <a:p>
            <a:pPr marL="185738" lvl="0" indent="-185738"/>
            <a:r>
              <a:rPr lang="pl-PL" sz="1800" dirty="0"/>
              <a:t>maksymalną ilość komend </a:t>
            </a:r>
            <a:r>
              <a:rPr lang="pl-PL" sz="1800" dirty="0" smtClean="0"/>
              <a:t>wysyłanych do </a:t>
            </a:r>
            <a:r>
              <a:rPr lang="pl-PL" sz="1800" dirty="0"/>
              <a:t>kontrolera (</a:t>
            </a:r>
            <a:r>
              <a:rPr lang="pl-PL" sz="1800" dirty="0" err="1"/>
              <a:t>max_cmd_elems</a:t>
            </a:r>
            <a:r>
              <a:rPr lang="pl-PL" sz="1800" dirty="0"/>
              <a:t> (150,500,150)), </a:t>
            </a:r>
          </a:p>
          <a:p>
            <a:pPr marL="185738" lvl="0" indent="-185738"/>
            <a:r>
              <a:rPr lang="pl-PL" sz="1800" dirty="0"/>
              <a:t>maksymalną łączną przestrzeń transferu danych (0,0x3D000000,0</a:t>
            </a:r>
            <a:r>
              <a:rPr lang="pl-PL" sz="1800" dirty="0" smtClean="0"/>
              <a:t>).</a:t>
            </a: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Czas trwania testu </a:t>
            </a:r>
            <a:r>
              <a:rPr lang="pl-PL" sz="1800" b="1" dirty="0" smtClean="0">
                <a:solidFill>
                  <a:srgbClr val="FF0000"/>
                </a:solidFill>
              </a:rPr>
              <a:t>50 min.</a:t>
            </a:r>
            <a:endParaRPr lang="pl-PL" sz="18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10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4098" name="Picture 2" descr="C:\Users\adanaw\Desktop\Analiz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90" y="404664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6" y="1484784"/>
            <a:ext cx="6375600" cy="513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2843808" y="216131"/>
            <a:ext cx="3384376" cy="836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pl-PL" sz="4400" kern="0" dirty="0" smtClean="0">
                <a:solidFill>
                  <a:sysClr val="windowText" lastClr="000000"/>
                </a:solidFill>
                <a:latin typeface="+mj-lt"/>
              </a:rPr>
              <a:t>TEST 4</a:t>
            </a:r>
            <a:endParaRPr lang="pl-PL" sz="4400" kern="0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34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43624" y="1772816"/>
            <a:ext cx="2952328" cy="4536504"/>
          </a:xfrm>
        </p:spPr>
        <p:txBody>
          <a:bodyPr>
            <a:normAutofit/>
          </a:bodyPr>
          <a:lstStyle/>
          <a:p>
            <a:pPr marL="185738" indent="-185738"/>
            <a:r>
              <a:rPr lang="pl-PL" sz="2000" b="1" dirty="0" smtClean="0">
                <a:solidFill>
                  <a:srgbClr val="FF0000"/>
                </a:solidFill>
              </a:rPr>
              <a:t>2 kontrolery fizyczny,</a:t>
            </a:r>
          </a:p>
          <a:p>
            <a:pPr marL="185738" indent="-185738"/>
            <a:r>
              <a:rPr lang="pl-PL" sz="2000" dirty="0" smtClean="0"/>
              <a:t>24 dyski fizyczne,</a:t>
            </a:r>
          </a:p>
          <a:p>
            <a:pPr marL="185738" indent="-185738"/>
            <a:r>
              <a:rPr lang="pl-PL" sz="2000" dirty="0" smtClean="0"/>
              <a:t>12 dysków logicznych, wystawionych przez VIOS,</a:t>
            </a:r>
          </a:p>
          <a:p>
            <a:pPr marL="185738" indent="-185738"/>
            <a:r>
              <a:rPr lang="pl-PL" sz="2000" dirty="0" smtClean="0"/>
              <a:t>3 wirtualne kontrolery SCSI,</a:t>
            </a:r>
          </a:p>
          <a:p>
            <a:pPr marL="185738" lvl="0" indent="-185738"/>
            <a:r>
              <a:rPr lang="pl-PL" sz="2000" dirty="0"/>
              <a:t>głębokość kolejki na kontrolerze dyskowym </a:t>
            </a:r>
            <a:r>
              <a:rPr lang="pl-PL" sz="2000" dirty="0" smtClean="0"/>
              <a:t>ma </a:t>
            </a:r>
            <a:r>
              <a:rPr lang="pl-PL" sz="2000" dirty="0"/>
              <a:t>wartość 96,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Czas trwania testu </a:t>
            </a:r>
            <a:r>
              <a:rPr lang="pl-PL" sz="2000" b="1" dirty="0" smtClean="0">
                <a:solidFill>
                  <a:schemeClr val="accent3">
                    <a:lumMod val="75000"/>
                  </a:schemeClr>
                </a:solidFill>
              </a:rPr>
              <a:t>32 min.</a:t>
            </a:r>
            <a:endParaRPr lang="pl-PL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11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4098" name="Picture 2" descr="C:\Users\adanaw\Desktop\Analiz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90" y="404664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6" y="1485344"/>
            <a:ext cx="63756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2843808" y="216131"/>
            <a:ext cx="3384376" cy="836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pl-PL" sz="4400" kern="0" dirty="0" smtClean="0">
                <a:solidFill>
                  <a:sysClr val="windowText" lastClr="000000"/>
                </a:solidFill>
                <a:latin typeface="+mj-lt"/>
              </a:rPr>
              <a:t>TEST 5</a:t>
            </a:r>
            <a:endParaRPr lang="pl-PL" sz="4400" kern="0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3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43056" y="1697596"/>
            <a:ext cx="2952328" cy="4611724"/>
          </a:xfrm>
        </p:spPr>
        <p:txBody>
          <a:bodyPr>
            <a:normAutofit/>
          </a:bodyPr>
          <a:lstStyle/>
          <a:p>
            <a:pPr marL="185738" indent="-185738"/>
            <a:r>
              <a:rPr lang="pl-PL" sz="2000" b="1" dirty="0" smtClean="0">
                <a:solidFill>
                  <a:srgbClr val="FF0000"/>
                </a:solidFill>
              </a:rPr>
              <a:t>2 kontrolery fizyczny</a:t>
            </a:r>
            <a:r>
              <a:rPr lang="pl-PL" sz="2000" dirty="0" smtClean="0"/>
              <a:t>,</a:t>
            </a:r>
          </a:p>
          <a:p>
            <a:pPr marL="185738" indent="-185738"/>
            <a:r>
              <a:rPr lang="pl-PL" sz="2000" dirty="0" smtClean="0"/>
              <a:t>36 dysków fizycznych,</a:t>
            </a:r>
          </a:p>
          <a:p>
            <a:pPr marL="185738" indent="-185738"/>
            <a:r>
              <a:rPr lang="pl-PL" sz="2000" dirty="0" smtClean="0"/>
              <a:t>12 dysków logicznych, wystawionych przez VIOS,</a:t>
            </a:r>
          </a:p>
          <a:p>
            <a:pPr marL="185738" indent="-185738"/>
            <a:r>
              <a:rPr lang="pl-PL" sz="2000" dirty="0" smtClean="0"/>
              <a:t>3 wirtualne kontrolery SCSI,</a:t>
            </a:r>
          </a:p>
          <a:p>
            <a:pPr marL="185738" lvl="0" indent="-185738"/>
            <a:r>
              <a:rPr lang="pl-PL" sz="2000" dirty="0"/>
              <a:t>głębokość kolejki na kontrolerze dyskowym </a:t>
            </a:r>
            <a:r>
              <a:rPr lang="pl-PL" sz="2000" dirty="0" smtClean="0"/>
              <a:t>ma </a:t>
            </a:r>
            <a:r>
              <a:rPr lang="pl-PL" sz="2000" dirty="0"/>
              <a:t>wartość </a:t>
            </a:r>
            <a:r>
              <a:rPr lang="pl-PL" sz="2000" dirty="0" smtClean="0"/>
              <a:t>96.</a:t>
            </a:r>
            <a:endParaRPr lang="pl-PL" sz="2000" dirty="0"/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Czas trwania testu </a:t>
            </a:r>
            <a:r>
              <a:rPr lang="pl-PL" sz="2000" b="1" dirty="0" smtClean="0">
                <a:solidFill>
                  <a:schemeClr val="accent3">
                    <a:lumMod val="75000"/>
                  </a:schemeClr>
                </a:solidFill>
              </a:rPr>
              <a:t>32 min.</a:t>
            </a:r>
            <a:endParaRPr lang="pl-PL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12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4098" name="Picture 2" descr="C:\Users\adanaw\Desktop\Analiz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90" y="404664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" y="1556792"/>
            <a:ext cx="6375601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2843808" y="216131"/>
            <a:ext cx="3384376" cy="836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pl-PL" sz="4400" kern="0" dirty="0" smtClean="0">
                <a:solidFill>
                  <a:sysClr val="windowText" lastClr="000000"/>
                </a:solidFill>
                <a:latin typeface="+mj-lt"/>
              </a:rPr>
              <a:t>TEST 6</a:t>
            </a:r>
            <a:endParaRPr lang="pl-PL" sz="4400" kern="0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76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99792" y="144123"/>
            <a:ext cx="5473873" cy="908613"/>
          </a:xfrm>
        </p:spPr>
        <p:txBody>
          <a:bodyPr>
            <a:noAutofit/>
          </a:bodyPr>
          <a:lstStyle/>
          <a:p>
            <a:pPr lvl="1" algn="ctr"/>
            <a:r>
              <a:rPr lang="pl-PL" sz="4400" dirty="0" smtClean="0">
                <a:latin typeface="+mj-lt"/>
              </a:rPr>
              <a:t>Analiza wyników</a:t>
            </a:r>
            <a:endParaRPr lang="pl-PL" sz="44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3"/>
            <a:ext cx="8352928" cy="504056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Czas trwania testu</a:t>
            </a:r>
          </a:p>
          <a:p>
            <a:pPr marL="0" indent="0">
              <a:buNone/>
            </a:pPr>
            <a:endParaRPr lang="pl-PL" sz="2000" dirty="0" smtClean="0"/>
          </a:p>
          <a:p>
            <a:pPr marL="457200" indent="-457200">
              <a:buFont typeface="+mj-lt"/>
              <a:buAutoNum type="arabicPeriod"/>
            </a:pPr>
            <a:endParaRPr lang="pl-PL" sz="1600" dirty="0" smtClean="0"/>
          </a:p>
          <a:p>
            <a:r>
              <a:rPr lang="pl-PL" sz="2000" dirty="0" smtClean="0"/>
              <a:t>Ilość operacji wejścia / wyjścia</a:t>
            </a:r>
          </a:p>
          <a:p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13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4098" name="Picture 2" descr="C:\Users\adanaw\Desktop\Analiz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91000"/>
              </p:ext>
            </p:extLst>
          </p:nvPr>
        </p:nvGraphicFramePr>
        <p:xfrm>
          <a:off x="3132976" y="1427064"/>
          <a:ext cx="4413102" cy="732478"/>
        </p:xfrm>
        <a:graphic>
          <a:graphicData uri="http://schemas.openxmlformats.org/drawingml/2006/table">
            <a:tbl>
              <a:tblPr firstRow="1" firstCol="1" bandRow="1"/>
              <a:tblGrid>
                <a:gridCol w="696807"/>
                <a:gridCol w="743259"/>
                <a:gridCol w="743259"/>
                <a:gridCol w="743259"/>
                <a:gridCol w="743259"/>
                <a:gridCol w="743259"/>
              </a:tblGrid>
              <a:tr h="2813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Test1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Test2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Test3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Test5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Test6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667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 min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 min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48 min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 min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548DD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 min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548DD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 min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60286"/>
              </p:ext>
            </p:extLst>
          </p:nvPr>
        </p:nvGraphicFramePr>
        <p:xfrm>
          <a:off x="2887810" y="2731410"/>
          <a:ext cx="4608510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784544"/>
                <a:gridCol w="637785"/>
                <a:gridCol w="637785"/>
                <a:gridCol w="637099"/>
                <a:gridCol w="637099"/>
                <a:gridCol w="637099"/>
                <a:gridCol w="637099"/>
              </a:tblGrid>
              <a:tr h="2880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Interval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Test1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Test2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Test3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Test4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Test5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Test6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1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26798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15349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5358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773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1310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278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25587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21033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19459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20026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21324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24106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26926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20885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19402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21530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B2A1C7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24854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B2A1C7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24977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24132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20598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19327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20536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B2A1C7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25280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B2A1C7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25079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20797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20436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21604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21568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B2A1C7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26225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B2A1C7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25018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23183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14273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21922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22092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18958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18906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13342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21483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22097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17920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24144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15140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16409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18635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14258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15848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16534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15696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16192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3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03848" y="144123"/>
            <a:ext cx="4392488" cy="741553"/>
          </a:xfrm>
        </p:spPr>
        <p:txBody>
          <a:bodyPr>
            <a:noAutofit/>
          </a:bodyPr>
          <a:lstStyle/>
          <a:p>
            <a:pPr lvl="1"/>
            <a:r>
              <a:rPr lang="pl-PL" sz="4400" dirty="0" smtClean="0">
                <a:latin typeface="+mj-lt"/>
              </a:rPr>
              <a:t>Analiza wyników</a:t>
            </a:r>
            <a:endParaRPr lang="pl-PL" sz="44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885676"/>
            <a:ext cx="8352928" cy="556766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Czas odpowiedzi dysków (ms)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600" dirty="0" smtClean="0"/>
          </a:p>
          <a:p>
            <a:pPr algn="just"/>
            <a:r>
              <a:rPr lang="pl-PL" sz="2000" dirty="0" smtClean="0"/>
              <a:t>zwiększenie ilości logicznych wolumenów dyskowych, jak również ilość wirtualnych kontrolerów SCSI nie ma wpływu na całkowitą ilość generowanych operacji wejścia / wyjścia. </a:t>
            </a:r>
          </a:p>
          <a:p>
            <a:pPr marL="457200" indent="-457200">
              <a:buFont typeface="+mj-lt"/>
              <a:buAutoNum type="arabicPeriod"/>
            </a:pPr>
            <a:endParaRPr lang="pl-PL" sz="2000" dirty="0" smtClean="0"/>
          </a:p>
          <a:p>
            <a:pPr marL="457200" indent="-457200">
              <a:buFont typeface="+mj-lt"/>
              <a:buAutoNum type="arabicPeriod"/>
            </a:pPr>
            <a:endParaRPr lang="pl-PL" sz="2000" dirty="0" smtClean="0"/>
          </a:p>
          <a:p>
            <a:pPr marL="0" indent="0">
              <a:buNone/>
            </a:pPr>
            <a:endParaRPr lang="pl-PL" sz="105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14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4098" name="Picture 2" descr="C:\Users\adanaw\Desktop\Analiz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46" y="116632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01883"/>
              </p:ext>
            </p:extLst>
          </p:nvPr>
        </p:nvGraphicFramePr>
        <p:xfrm>
          <a:off x="2771800" y="1412736"/>
          <a:ext cx="4267200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795020"/>
                <a:gridCol w="579120"/>
                <a:gridCol w="579120"/>
                <a:gridCol w="578485"/>
                <a:gridCol w="578485"/>
                <a:gridCol w="578485"/>
                <a:gridCol w="578485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Interval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Test1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Test2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Test3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Test6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60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pl-PL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0,6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0,9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0,8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0,9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0,9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3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 smtClean="0"/>
              <a:t> Wnioski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15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1026" name="Picture 2" descr="C:\Users\adanaw\Desktop\podsumowai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414" y="144016"/>
            <a:ext cx="1288074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zawartości 5"/>
          <p:cNvSpPr txBox="1">
            <a:spLocks/>
          </p:cNvSpPr>
          <p:nvPr/>
        </p:nvSpPr>
        <p:spPr>
          <a:xfrm>
            <a:off x="39553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Liczba dysków fizycznych</a:t>
            </a:r>
          </a:p>
          <a:p>
            <a:r>
              <a:rPr lang="pl-PL" dirty="0" smtClean="0"/>
              <a:t>Liczba fizycznych kontrolerów dyskowych</a:t>
            </a:r>
          </a:p>
          <a:p>
            <a:r>
              <a:rPr lang="pl-PL" dirty="0" smtClean="0"/>
              <a:t>Liczba dysków logicznych udostępnionych z VIOS</a:t>
            </a:r>
          </a:p>
          <a:p>
            <a:r>
              <a:rPr lang="pl-PL" dirty="0" smtClean="0"/>
              <a:t>Liczba wirtualnych kontrolerów SCSI</a:t>
            </a:r>
          </a:p>
          <a:p>
            <a:r>
              <a:rPr lang="pl-PL" dirty="0" smtClean="0"/>
              <a:t>Głębokość kolejki dyskowej </a:t>
            </a:r>
          </a:p>
          <a:p>
            <a:r>
              <a:rPr lang="pl-PL" dirty="0" smtClean="0"/>
              <a:t>Maksymalna liczba komend obsługiwanych przez kontroler</a:t>
            </a:r>
          </a:p>
          <a:p>
            <a:r>
              <a:rPr lang="pl-PL" dirty="0" smtClean="0"/>
              <a:t>Maksymalna, łączna przestrzeń transferu danych do kontrolera</a:t>
            </a:r>
          </a:p>
          <a:p>
            <a:endParaRPr lang="pl-PL" dirty="0"/>
          </a:p>
        </p:txBody>
      </p:sp>
      <p:pic>
        <p:nvPicPr>
          <p:cNvPr id="3074" name="Picture 2" descr="C:\Users\adanaw\Desktop\nok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60" y="1540930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anaw\Desktop\nok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549042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anaw\Desktop\nok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354" y="3053098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anaw\Desktop\nok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92" y="3579734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danaw\Desktop\nok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898" y="4493258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danaw\Desktop\nok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09264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anaw\Desktop\ok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352" y="2024888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1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56669" y="188640"/>
            <a:ext cx="4423643" cy="792088"/>
          </a:xfrm>
        </p:spPr>
        <p:txBody>
          <a:bodyPr/>
          <a:lstStyle/>
          <a:p>
            <a:r>
              <a:rPr lang="pl-PL" dirty="0"/>
              <a:t> </a:t>
            </a:r>
            <a:r>
              <a:rPr lang="pl-PL" dirty="0" smtClean="0"/>
              <a:t> 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005710"/>
          </a:xfrm>
        </p:spPr>
        <p:txBody>
          <a:bodyPr>
            <a:noAutofit/>
          </a:bodyPr>
          <a:lstStyle/>
          <a:p>
            <a:r>
              <a:rPr lang="pl-PL" sz="2100" spc="50" dirty="0" smtClean="0"/>
              <a:t>Zauważono degradację wydajności podsystemu dyskowego nie większ</a:t>
            </a:r>
            <a:r>
              <a:rPr lang="pl-PL" sz="2100" spc="50" dirty="0"/>
              <a:t>ą</a:t>
            </a:r>
            <a:r>
              <a:rPr lang="pl-PL" sz="2100" spc="50" dirty="0" smtClean="0"/>
              <a:t> niż 20 % po jego wirtualizacji,</a:t>
            </a:r>
          </a:p>
          <a:p>
            <a:r>
              <a:rPr lang="pl-PL" sz="2100" spc="50" dirty="0" smtClean="0"/>
              <a:t>Strata </a:t>
            </a:r>
            <a:r>
              <a:rPr lang="pl-PL" sz="2100" spc="50" dirty="0"/>
              <a:t>przestrzeni </a:t>
            </a:r>
            <a:r>
              <a:rPr lang="pl-PL" sz="2100" spc="50" dirty="0" smtClean="0"/>
              <a:t>dyskowej: 4,9% przy dodaniu dysków do grupy wolumenowej na VIOS + 4,7%  przy dodaniu dysków do partycji z i5/OS,</a:t>
            </a:r>
          </a:p>
          <a:p>
            <a:r>
              <a:rPr lang="pl-PL" sz="2100" spc="50" dirty="0" smtClean="0"/>
              <a:t>Napotkano ograniczenie w postaci niemożności zainstalowania VIOS na dyskach </a:t>
            </a:r>
            <a:r>
              <a:rPr lang="pl-PL" sz="2100" spc="50" dirty="0" err="1"/>
              <a:t>iSeries</a:t>
            </a:r>
            <a:r>
              <a:rPr lang="pl-PL" sz="2100" spc="50" dirty="0"/>
              <a:t> </a:t>
            </a:r>
            <a:r>
              <a:rPr lang="pl-PL" sz="2100" spc="50" dirty="0" smtClean="0"/>
              <a:t>(logiczna </a:t>
            </a:r>
            <a:r>
              <a:rPr lang="pl-PL" sz="2100" spc="50" dirty="0"/>
              <a:t>wielkość bloku wynosi 520</a:t>
            </a:r>
            <a:r>
              <a:rPr lang="en-US" sz="2100" spc="50" dirty="0"/>
              <a:t> </a:t>
            </a:r>
            <a:r>
              <a:rPr lang="en-US" sz="2100" spc="50" dirty="0" err="1" smtClean="0"/>
              <a:t>bajtów</a:t>
            </a:r>
            <a:r>
              <a:rPr lang="pl-PL" sz="2100" spc="50" dirty="0" smtClean="0"/>
              <a:t>),</a:t>
            </a:r>
            <a:endParaRPr lang="pl-PL" sz="2100" spc="50" dirty="0" smtClean="0"/>
          </a:p>
          <a:p>
            <a:r>
              <a:rPr lang="pl-PL" sz="2100" spc="50" dirty="0" smtClean="0"/>
              <a:t>Po dodaniu dysków logicznych do partycji z systemem i5/OS nie można wystartować dodatkowej ochrony dyskowej z poziomu OS,</a:t>
            </a:r>
          </a:p>
          <a:p>
            <a:r>
              <a:rPr lang="pl-PL" sz="2100" spc="50" dirty="0"/>
              <a:t>Największy wpływ na wydajność podsystemu dyskowego udostępnianego </a:t>
            </a:r>
            <a:r>
              <a:rPr lang="pl-PL" sz="2100" spc="50" dirty="0" smtClean="0"/>
              <a:t>przez </a:t>
            </a:r>
            <a:r>
              <a:rPr lang="pl-PL" sz="2100" spc="50" dirty="0"/>
              <a:t>VIOS, ma ilość fizycznych kontrolerów </a:t>
            </a:r>
            <a:r>
              <a:rPr lang="pl-PL" sz="2100" spc="50" dirty="0" smtClean="0"/>
              <a:t>dyskowych</a:t>
            </a:r>
            <a:r>
              <a:rPr lang="pl-PL" sz="2100" spc="50" dirty="0"/>
              <a:t>,</a:t>
            </a:r>
            <a:endParaRPr lang="pl-PL" sz="2100" spc="50" dirty="0" smtClean="0"/>
          </a:p>
          <a:p>
            <a:r>
              <a:rPr lang="pl-PL" sz="2100" spc="50" dirty="0" smtClean="0"/>
              <a:t>Znaleziono ograniczenie w postaci liczby mapowanych dysków logicznych do wirtualnych kontrolerów SCSI. Istnieje możliwość zmapowania maksymalnie 18 dysków logicznych do 1 wirtualnego kontrolera SCSI.</a:t>
            </a:r>
            <a:endParaRPr lang="pl-PL" sz="2100" spc="5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16</a:t>
            </a:fld>
            <a:r>
              <a:rPr lang="pl-PL" dirty="0" smtClean="0"/>
              <a:t>/16</a:t>
            </a:r>
          </a:p>
        </p:txBody>
      </p:sp>
      <p:pic>
        <p:nvPicPr>
          <p:cNvPr id="4098" name="Picture 2" descr="C:\Users\adanaw\Desktop\Wniosk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926" y="44624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6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 pracy</a:t>
            </a:r>
            <a:endParaRPr lang="pl-PL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79512" y="1916833"/>
            <a:ext cx="8784976" cy="4176464"/>
          </a:xfrm>
        </p:spPr>
        <p:txBody>
          <a:bodyPr>
            <a:normAutofit/>
          </a:bodyPr>
          <a:lstStyle/>
          <a:p>
            <a:r>
              <a:rPr lang="pl-PL" dirty="0" smtClean="0"/>
              <a:t>Przedstawienie wirtualizacji maszyn IBM POWER,</a:t>
            </a:r>
          </a:p>
          <a:p>
            <a:r>
              <a:rPr lang="pl-PL" dirty="0" smtClean="0"/>
              <a:t>Przedstawienie technologii wykorzystywanych w procesie wirtualizacji </a:t>
            </a:r>
            <a:r>
              <a:rPr lang="pl-PL" dirty="0"/>
              <a:t>m</a:t>
            </a:r>
            <a:r>
              <a:rPr lang="pl-PL" dirty="0" smtClean="0"/>
              <a:t>aszyn IBM POWER,</a:t>
            </a:r>
          </a:p>
          <a:p>
            <a:r>
              <a:rPr lang="pl-PL" dirty="0" smtClean="0"/>
              <a:t>Opracowanie projektu, jak również przedstawienie implementacji takiej wirtualizacji,</a:t>
            </a:r>
          </a:p>
          <a:p>
            <a:r>
              <a:rPr lang="pl-PL" dirty="0" smtClean="0"/>
              <a:t>Analiza </a:t>
            </a:r>
            <a:r>
              <a:rPr lang="pl-PL" dirty="0"/>
              <a:t>wpływu wirtualizacji na urządzenia wejścia-wyjścia.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</a:t>
            </a:fld>
            <a:r>
              <a:rPr lang="pl-PL" dirty="0"/>
              <a:t>/</a:t>
            </a:r>
            <a:r>
              <a:rPr lang="pl-PL" dirty="0" smtClean="0"/>
              <a:t>16 </a:t>
            </a:r>
            <a:endParaRPr lang="pl-PL" dirty="0"/>
          </a:p>
        </p:txBody>
      </p:sp>
      <p:pic>
        <p:nvPicPr>
          <p:cNvPr id="2050" name="Picture 2" descr="C:\Users\adanaw\Desktop\C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53212"/>
            <a:ext cx="1656184" cy="133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12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99792" y="-185105"/>
            <a:ext cx="6408712" cy="1021817"/>
          </a:xfrm>
        </p:spPr>
        <p:txBody>
          <a:bodyPr>
            <a:normAutofit/>
          </a:bodyPr>
          <a:lstStyle/>
          <a:p>
            <a:r>
              <a:rPr lang="pl-PL" b="1" dirty="0" smtClean="0"/>
              <a:t>Wirtualizacja IBM POWER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3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58476"/>
            <a:ext cx="7992888" cy="574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4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pl-PL" b="1" dirty="0" smtClean="0"/>
              <a:t>Obciążenie </a:t>
            </a:r>
            <a:br>
              <a:rPr lang="pl-PL" b="1" dirty="0" smtClean="0"/>
            </a:br>
            <a:r>
              <a:rPr lang="pl-PL" b="1" dirty="0" smtClean="0"/>
              <a:t>podsystemu dyskowego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864" y="1927373"/>
            <a:ext cx="8229600" cy="4525963"/>
          </a:xfrm>
        </p:spPr>
        <p:txBody>
          <a:bodyPr/>
          <a:lstStyle/>
          <a:p>
            <a:r>
              <a:rPr lang="pl-PL" dirty="0" smtClean="0"/>
              <a:t>Utworzono program generujący dużą ilość operacji zapisu i odczytu,</a:t>
            </a:r>
          </a:p>
          <a:p>
            <a:r>
              <a:rPr lang="pl-PL" dirty="0" smtClean="0"/>
              <a:t>Program działający w identyczny sposób, na takiej samej ilości danych we wszystkich przeprowadzonych testach,</a:t>
            </a:r>
          </a:p>
          <a:p>
            <a:r>
              <a:rPr lang="pl-PL" dirty="0" smtClean="0"/>
              <a:t>Program uruchomiony w 10 </a:t>
            </a:r>
          </a:p>
          <a:p>
            <a:pPr marL="0" indent="0">
              <a:buNone/>
            </a:pPr>
            <a:r>
              <a:rPr lang="pl-PL" dirty="0" smtClean="0"/>
              <a:t>    wątkach.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4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5122" name="Picture 2" descr="C:\Users\adanaw\Desktop\Dy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116632"/>
            <a:ext cx="16764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959" y="4348508"/>
            <a:ext cx="2006412" cy="196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1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pl-PL" sz="4400" b="1" dirty="0" smtClean="0">
                <a:latin typeface="+mj-lt"/>
              </a:rPr>
              <a:t>Badane metryki</a:t>
            </a:r>
            <a:endParaRPr lang="pl-PL" sz="4400" b="1" dirty="0"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5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6146" name="Picture 2" descr="C:\Users\adanaw\Desktop\Opis_parametró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080" y="116632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Liczba dysków fizycznych</a:t>
            </a:r>
          </a:p>
          <a:p>
            <a:r>
              <a:rPr lang="pl-PL" dirty="0" smtClean="0"/>
              <a:t>Liczba fizycznych kontrolerów dyskowych</a:t>
            </a:r>
          </a:p>
          <a:p>
            <a:r>
              <a:rPr lang="pl-PL" dirty="0" smtClean="0"/>
              <a:t>Liczba dysków logicznych udostępnionych z VIOS</a:t>
            </a:r>
          </a:p>
          <a:p>
            <a:r>
              <a:rPr lang="pl-PL" dirty="0"/>
              <a:t>Liczba wirtualnych </a:t>
            </a:r>
            <a:r>
              <a:rPr lang="pl-PL" dirty="0" smtClean="0"/>
              <a:t>kontrolerów SCSI</a:t>
            </a:r>
          </a:p>
          <a:p>
            <a:r>
              <a:rPr lang="pl-PL" dirty="0" smtClean="0"/>
              <a:t>Głębokość kolejki dyskowej </a:t>
            </a:r>
          </a:p>
          <a:p>
            <a:r>
              <a:rPr lang="pl-PL" dirty="0" smtClean="0"/>
              <a:t>Maksymalna liczba komend obsługiwanych przez kontroler</a:t>
            </a:r>
          </a:p>
          <a:p>
            <a:r>
              <a:rPr lang="pl-PL" dirty="0" smtClean="0"/>
              <a:t>Maksymalna, łączna przestrzeń transferu danych do kontrolera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096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347048" cy="850106"/>
          </a:xfrm>
        </p:spPr>
        <p:txBody>
          <a:bodyPr/>
          <a:lstStyle/>
          <a:p>
            <a:r>
              <a:rPr lang="pl-PL" dirty="0" smtClean="0"/>
              <a:t>Wykonane testy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6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60889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1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15816" y="360147"/>
            <a:ext cx="3384376" cy="836605"/>
          </a:xfrm>
        </p:spPr>
        <p:txBody>
          <a:bodyPr>
            <a:noAutofit/>
          </a:bodyPr>
          <a:lstStyle/>
          <a:p>
            <a:pPr lvl="1" algn="ctr"/>
            <a:r>
              <a:rPr lang="pl-PL" sz="4400" dirty="0" smtClean="0">
                <a:latin typeface="+mj-lt"/>
              </a:rPr>
              <a:t>TEST 1</a:t>
            </a:r>
            <a:endParaRPr lang="pl-PL" sz="44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184" y="2708920"/>
            <a:ext cx="2940918" cy="2232248"/>
          </a:xfrm>
        </p:spPr>
        <p:txBody>
          <a:bodyPr>
            <a:normAutofit/>
          </a:bodyPr>
          <a:lstStyle/>
          <a:p>
            <a:pPr marL="185738" indent="-185738"/>
            <a:r>
              <a:rPr lang="pl-PL" sz="2000" dirty="0" smtClean="0"/>
              <a:t>Partycja utworzona bez udziału VIOS,</a:t>
            </a:r>
          </a:p>
          <a:p>
            <a:pPr marL="185738" indent="-185738"/>
            <a:r>
              <a:rPr lang="pl-PL" sz="2000" dirty="0" smtClean="0"/>
              <a:t>12 dysków fizycznych,</a:t>
            </a:r>
          </a:p>
          <a:p>
            <a:pPr marL="185738" indent="-185738"/>
            <a:r>
              <a:rPr lang="pl-PL" sz="2000" dirty="0" smtClean="0"/>
              <a:t>1 kontroler fizyczny.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Czas trwania testu </a:t>
            </a:r>
            <a:r>
              <a:rPr lang="pl-PL" sz="2000" b="1" dirty="0" smtClean="0">
                <a:solidFill>
                  <a:schemeClr val="accent3">
                    <a:lumMod val="75000"/>
                  </a:schemeClr>
                </a:solidFill>
              </a:rPr>
              <a:t>30 min.</a:t>
            </a:r>
            <a:endParaRPr lang="pl-PL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7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4098" name="Picture 2" descr="C:\Users\adanaw\Desktop\Analiz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90" y="404664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" y="1916832"/>
            <a:ext cx="6127601" cy="4391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0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72200" y="1739949"/>
            <a:ext cx="2952328" cy="4137323"/>
          </a:xfrm>
        </p:spPr>
        <p:txBody>
          <a:bodyPr>
            <a:noAutofit/>
          </a:bodyPr>
          <a:lstStyle/>
          <a:p>
            <a:pPr marL="185738" indent="-185738"/>
            <a:r>
              <a:rPr lang="pl-PL" sz="2000" dirty="0" smtClean="0"/>
              <a:t>12 dysków fizycznych,</a:t>
            </a:r>
          </a:p>
          <a:p>
            <a:pPr marL="185738" indent="-185738"/>
            <a:r>
              <a:rPr lang="pl-PL" sz="2000" dirty="0" smtClean="0"/>
              <a:t>1 kontroler fizyczny,</a:t>
            </a:r>
          </a:p>
          <a:p>
            <a:pPr marL="185738" indent="-185738"/>
            <a:r>
              <a:rPr lang="pl-PL" sz="2000" dirty="0" smtClean="0"/>
              <a:t>12 dysków logicznych, wystawionych przez VIOS,</a:t>
            </a:r>
          </a:p>
          <a:p>
            <a:pPr marL="185738" indent="-185738"/>
            <a:r>
              <a:rPr lang="pl-PL" sz="2000" dirty="0" smtClean="0"/>
              <a:t>1 wirtualny kontroler SCSI,</a:t>
            </a:r>
          </a:p>
          <a:p>
            <a:pPr marL="185738" indent="-185738"/>
            <a:r>
              <a:rPr lang="pl-PL" sz="2000" dirty="0"/>
              <a:t>g</a:t>
            </a:r>
            <a:r>
              <a:rPr lang="pl-PL" sz="2000" dirty="0" smtClean="0"/>
              <a:t>łębokość kolejki dyskowej 48.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Czas trwania testu </a:t>
            </a:r>
            <a:r>
              <a:rPr lang="pl-PL" sz="2000" b="1" dirty="0" smtClean="0">
                <a:solidFill>
                  <a:srgbClr val="FF0000"/>
                </a:solidFill>
              </a:rPr>
              <a:t>41 min.</a:t>
            </a:r>
            <a:endParaRPr lang="pl-PL" sz="20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8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4098" name="Picture 2" descr="C:\Users\adanaw\Desktop\Analiz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90" y="404664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9" y="1462231"/>
            <a:ext cx="6376373" cy="520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2843808" y="216131"/>
            <a:ext cx="3384376" cy="836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pl-PL" sz="4400" kern="0" dirty="0" smtClean="0">
                <a:solidFill>
                  <a:sysClr val="windowText" lastClr="000000"/>
                </a:solidFill>
                <a:latin typeface="+mj-lt"/>
              </a:rPr>
              <a:t>TEST 2</a:t>
            </a:r>
            <a:endParaRPr lang="pl-PL" sz="4400" kern="0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35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36704" y="1988840"/>
            <a:ext cx="2915816" cy="3240360"/>
          </a:xfrm>
        </p:spPr>
        <p:txBody>
          <a:bodyPr>
            <a:normAutofit/>
          </a:bodyPr>
          <a:lstStyle/>
          <a:p>
            <a:pPr marL="185738" indent="-185738"/>
            <a:r>
              <a:rPr lang="pl-PL" sz="2000" dirty="0" smtClean="0"/>
              <a:t>12 dysków fizycznych,</a:t>
            </a:r>
          </a:p>
          <a:p>
            <a:pPr marL="185738" indent="-185738"/>
            <a:r>
              <a:rPr lang="pl-PL" sz="2000" dirty="0" smtClean="0"/>
              <a:t>1 kontroler fizyczny,</a:t>
            </a:r>
          </a:p>
          <a:p>
            <a:pPr marL="185738" indent="-185738"/>
            <a:r>
              <a:rPr lang="pl-PL" sz="2000" dirty="0" smtClean="0"/>
              <a:t>41 dysków logicznych, wystawionych przez VIOS,</a:t>
            </a:r>
          </a:p>
          <a:p>
            <a:pPr marL="185738" indent="-185738"/>
            <a:r>
              <a:rPr lang="pl-PL" sz="2000" dirty="0" smtClean="0"/>
              <a:t>4 wirtualne kontrolery SCSI.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Czas trwania testu </a:t>
            </a:r>
            <a:r>
              <a:rPr lang="pl-PL" sz="2000" b="1" dirty="0" smtClean="0">
                <a:solidFill>
                  <a:srgbClr val="FF0000"/>
                </a:solidFill>
              </a:rPr>
              <a:t>48 min.</a:t>
            </a:r>
            <a:endParaRPr lang="pl-PL" sz="20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9</a:t>
            </a:fld>
            <a:r>
              <a:rPr lang="pl-PL" dirty="0" smtClean="0"/>
              <a:t>/16</a:t>
            </a:r>
            <a:endParaRPr lang="pl-PL" dirty="0"/>
          </a:p>
        </p:txBody>
      </p:sp>
      <p:pic>
        <p:nvPicPr>
          <p:cNvPr id="4098" name="Picture 2" descr="C:\Users\adanaw\Desktop\Analiz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90" y="404664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6" y="1488033"/>
            <a:ext cx="63756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2843808" y="216131"/>
            <a:ext cx="3384376" cy="836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pl-PL" sz="4400" kern="0" dirty="0" smtClean="0">
                <a:solidFill>
                  <a:sysClr val="windowText" lastClr="000000"/>
                </a:solidFill>
                <a:latin typeface="+mj-lt"/>
              </a:rPr>
              <a:t>TEST 3</a:t>
            </a:r>
            <a:endParaRPr lang="pl-PL" sz="4400" kern="0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44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708</Words>
  <Application>Microsoft Office PowerPoint</Application>
  <PresentationFormat>Pokaz na ekranie (4:3)</PresentationFormat>
  <Paragraphs>291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Projekt niestandardowy</vt:lpstr>
      <vt:lpstr>Motyw pakietu Office</vt:lpstr>
      <vt:lpstr>Wirtualizacja serwerów  IBM POWER</vt:lpstr>
      <vt:lpstr>Cel pracy</vt:lpstr>
      <vt:lpstr>Wirtualizacja IBM POWER</vt:lpstr>
      <vt:lpstr>Obciążenie  podsystemu dyskowego</vt:lpstr>
      <vt:lpstr>Badane metryki</vt:lpstr>
      <vt:lpstr>Wykonane testy</vt:lpstr>
      <vt:lpstr>TEST 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Analiza wyników</vt:lpstr>
      <vt:lpstr>Analiza wyników</vt:lpstr>
      <vt:lpstr>  Wnioski</vt:lpstr>
      <vt:lpstr>  Podsumowanie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Nawrot</dc:creator>
  <cp:lastModifiedBy>Adam Nawrot</cp:lastModifiedBy>
  <cp:revision>68</cp:revision>
  <dcterms:created xsi:type="dcterms:W3CDTF">2013-11-16T18:18:34Z</dcterms:created>
  <dcterms:modified xsi:type="dcterms:W3CDTF">2013-11-27T19:20:53Z</dcterms:modified>
</cp:coreProperties>
</file>