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9" r:id="rId4"/>
    <p:sldId id="278" r:id="rId5"/>
    <p:sldId id="277" r:id="rId6"/>
    <p:sldId id="270" r:id="rId7"/>
    <p:sldId id="258" r:id="rId8"/>
    <p:sldId id="261" r:id="rId9"/>
    <p:sldId id="269" r:id="rId10"/>
    <p:sldId id="271" r:id="rId11"/>
    <p:sldId id="273" r:id="rId12"/>
    <p:sldId id="274" r:id="rId13"/>
    <p:sldId id="275" r:id="rId14"/>
    <p:sldId id="276" r:id="rId15"/>
    <p:sldId id="268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77" d="100"/>
          <a:sy n="77" d="100"/>
        </p:scale>
        <p:origin x="-1320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B0A6640A-96B6-4ACA-822B-8C47FCEBF243}"/>
    <pc:docChg chg="addSld modSld">
      <pc:chgData name="" userId="" providerId="" clId="Web-{B0A6640A-96B6-4ACA-822B-8C47FCEBF243}" dt="2018-11-18T18:56:53.511" v="93" actId="14100"/>
      <pc:docMkLst>
        <pc:docMk/>
      </pc:docMkLst>
      <pc:sldChg chg="modSp">
        <pc:chgData name="" userId="" providerId="" clId="Web-{B0A6640A-96B6-4ACA-822B-8C47FCEBF243}" dt="2018-11-18T18:56:53.511" v="93" actId="14100"/>
        <pc:sldMkLst>
          <pc:docMk/>
          <pc:sldMk cId="0" sldId="256"/>
        </pc:sldMkLst>
        <pc:spChg chg="mod">
          <ac:chgData name="" userId="" providerId="" clId="Web-{B0A6640A-96B6-4ACA-822B-8C47FCEBF243}" dt="2018-11-18T18:56:53.511" v="93" actId="14100"/>
          <ac:spMkLst>
            <pc:docMk/>
            <pc:sldMk cId="0" sldId="256"/>
            <ac:spMk id="3" creationId="{00000000-0000-0000-0000-000000000000}"/>
          </ac:spMkLst>
        </pc:spChg>
      </pc:sldChg>
      <pc:sldChg chg="addSp delSp modSp">
        <pc:chgData name="" userId="" providerId="" clId="Web-{B0A6640A-96B6-4ACA-822B-8C47FCEBF243}" dt="2018-11-18T18:52:46.150" v="17"/>
        <pc:sldMkLst>
          <pc:docMk/>
          <pc:sldMk cId="0" sldId="257"/>
        </pc:sldMkLst>
        <pc:spChg chg="mod">
          <ac:chgData name="" userId="" providerId="" clId="Web-{B0A6640A-96B6-4ACA-822B-8C47FCEBF243}" dt="2018-11-18T18:52:37.885" v="13" actId="20577"/>
          <ac:spMkLst>
            <pc:docMk/>
            <pc:sldMk cId="0" sldId="257"/>
            <ac:spMk id="2" creationId="{00000000-0000-0000-0000-000000000000}"/>
          </ac:spMkLst>
        </pc:spChg>
        <pc:spChg chg="del mod">
          <ac:chgData name="" userId="" providerId="" clId="Web-{B0A6640A-96B6-4ACA-822B-8C47FCEBF243}" dt="2018-11-18T18:52:46.150" v="17"/>
          <ac:spMkLst>
            <pc:docMk/>
            <pc:sldMk cId="0" sldId="257"/>
            <ac:spMk id="3" creationId="{00000000-0000-0000-0000-000000000000}"/>
          </ac:spMkLst>
        </pc:spChg>
        <pc:spChg chg="add mod">
          <ac:chgData name="" userId="" providerId="" clId="Web-{B0A6640A-96B6-4ACA-822B-8C47FCEBF243}" dt="2018-11-18T18:52:46.150" v="17"/>
          <ac:spMkLst>
            <pc:docMk/>
            <pc:sldMk cId="0" sldId="257"/>
            <ac:spMk id="5" creationId="{3B9AC3AF-76EE-44C6-B817-33787D1AE4B5}"/>
          </ac:spMkLst>
        </pc:spChg>
      </pc:sldChg>
      <pc:sldChg chg="modSp">
        <pc:chgData name="" userId="" providerId="" clId="Web-{B0A6640A-96B6-4ACA-822B-8C47FCEBF243}" dt="2018-11-18T18:53:49.088" v="39" actId="20577"/>
        <pc:sldMkLst>
          <pc:docMk/>
          <pc:sldMk cId="0" sldId="258"/>
        </pc:sldMkLst>
        <pc:spChg chg="mod">
          <ac:chgData name="" userId="" providerId="" clId="Web-{B0A6640A-96B6-4ACA-822B-8C47FCEBF243}" dt="2018-11-18T18:53:49.088" v="39" actId="20577"/>
          <ac:spMkLst>
            <pc:docMk/>
            <pc:sldMk cId="0" sldId="258"/>
            <ac:spMk id="2" creationId="{00000000-0000-0000-0000-000000000000}"/>
          </ac:spMkLst>
        </pc:spChg>
      </pc:sldChg>
      <pc:sldChg chg="modSp">
        <pc:chgData name="" userId="" providerId="" clId="Web-{B0A6640A-96B6-4ACA-822B-8C47FCEBF243}" dt="2018-11-18T18:54:20.885" v="52" actId="1076"/>
        <pc:sldMkLst>
          <pc:docMk/>
          <pc:sldMk cId="0" sldId="261"/>
        </pc:sldMkLst>
        <pc:spChg chg="mod">
          <ac:chgData name="" userId="" providerId="" clId="Web-{B0A6640A-96B6-4ACA-822B-8C47FCEBF243}" dt="2018-11-18T18:54:20.885" v="52" actId="1076"/>
          <ac:spMkLst>
            <pc:docMk/>
            <pc:sldMk cId="0" sldId="261"/>
            <ac:spMk id="2" creationId="{00000000-0000-0000-0000-000000000000}"/>
          </ac:spMkLst>
        </pc:spChg>
        <pc:spChg chg="mod">
          <ac:chgData name="" userId="" providerId="" clId="Web-{B0A6640A-96B6-4ACA-822B-8C47FCEBF243}" dt="2018-11-18T18:54:18.260" v="51" actId="1076"/>
          <ac:spMkLst>
            <pc:docMk/>
            <pc:sldMk cId="0" sldId="261"/>
            <ac:spMk id="10" creationId="{00000000-0000-0000-0000-000000000000}"/>
          </ac:spMkLst>
        </pc:spChg>
      </pc:sldChg>
      <pc:sldChg chg="modSp">
        <pc:chgData name="" userId="" providerId="" clId="Web-{B0A6640A-96B6-4ACA-822B-8C47FCEBF243}" dt="2018-11-18T18:53:34.838" v="35" actId="20577"/>
        <pc:sldMkLst>
          <pc:docMk/>
          <pc:sldMk cId="0" sldId="270"/>
        </pc:sldMkLst>
        <pc:spChg chg="mod">
          <ac:chgData name="" userId="" providerId="" clId="Web-{B0A6640A-96B6-4ACA-822B-8C47FCEBF243}" dt="2018-11-18T18:53:34.838" v="35" actId="20577"/>
          <ac:spMkLst>
            <pc:docMk/>
            <pc:sldMk cId="0" sldId="270"/>
            <ac:spMk id="2" creationId="{00000000-0000-0000-0000-000000000000}"/>
          </ac:spMkLst>
        </pc:spChg>
      </pc:sldChg>
      <pc:sldChg chg="modSp">
        <pc:chgData name="" userId="" providerId="" clId="Web-{B0A6640A-96B6-4ACA-822B-8C47FCEBF243}" dt="2018-11-18T18:55:23.261" v="64" actId="20577"/>
        <pc:sldMkLst>
          <pc:docMk/>
          <pc:sldMk cId="0" sldId="275"/>
        </pc:sldMkLst>
        <pc:spChg chg="mod">
          <ac:chgData name="" userId="" providerId="" clId="Web-{B0A6640A-96B6-4ACA-822B-8C47FCEBF243}" dt="2018-11-18T18:55:23.261" v="64" actId="20577"/>
          <ac:spMkLst>
            <pc:docMk/>
            <pc:sldMk cId="0" sldId="275"/>
            <ac:spMk id="2" creationId="{00000000-0000-0000-0000-000000000000}"/>
          </ac:spMkLst>
        </pc:spChg>
      </pc:sldChg>
      <pc:sldChg chg="modSp">
        <pc:chgData name="" userId="" providerId="" clId="Web-{B0A6640A-96B6-4ACA-822B-8C47FCEBF243}" dt="2018-11-18T18:56:18.589" v="84" actId="14100"/>
        <pc:sldMkLst>
          <pc:docMk/>
          <pc:sldMk cId="0" sldId="276"/>
        </pc:sldMkLst>
        <pc:spChg chg="mod">
          <ac:chgData name="" userId="" providerId="" clId="Web-{B0A6640A-96B6-4ACA-822B-8C47FCEBF243}" dt="2018-11-18T18:55:19.995" v="61" actId="20577"/>
          <ac:spMkLst>
            <pc:docMk/>
            <pc:sldMk cId="0" sldId="276"/>
            <ac:spMk id="2" creationId="{00000000-0000-0000-0000-000000000000}"/>
          </ac:spMkLst>
        </pc:spChg>
        <pc:spChg chg="mod">
          <ac:chgData name="" userId="" providerId="" clId="Web-{B0A6640A-96B6-4ACA-822B-8C47FCEBF243}" dt="2018-11-18T18:56:02.699" v="76" actId="20577"/>
          <ac:spMkLst>
            <pc:docMk/>
            <pc:sldMk cId="0" sldId="276"/>
            <ac:spMk id="4" creationId="{00000000-0000-0000-0000-000000000000}"/>
          </ac:spMkLst>
        </pc:spChg>
        <pc:spChg chg="mod">
          <ac:chgData name="" userId="" providerId="" clId="Web-{B0A6640A-96B6-4ACA-822B-8C47FCEBF243}" dt="2018-11-18T18:56:12.605" v="81" actId="14100"/>
          <ac:spMkLst>
            <pc:docMk/>
            <pc:sldMk cId="0" sldId="276"/>
            <ac:spMk id="5" creationId="{00000000-0000-0000-0000-000000000000}"/>
          </ac:spMkLst>
        </pc:spChg>
        <pc:spChg chg="mod">
          <ac:chgData name="" userId="" providerId="" clId="Web-{B0A6640A-96B6-4ACA-822B-8C47FCEBF243}" dt="2018-11-18T18:56:18.589" v="84" actId="14100"/>
          <ac:spMkLst>
            <pc:docMk/>
            <pc:sldMk cId="0" sldId="276"/>
            <ac:spMk id="6" creationId="{00000000-0000-0000-0000-000000000000}"/>
          </ac:spMkLst>
        </pc:spChg>
      </pc:sldChg>
      <pc:sldChg chg="modSp add replId">
        <pc:chgData name="" userId="" providerId="" clId="Web-{B0A6640A-96B6-4ACA-822B-8C47FCEBF243}" dt="2018-11-18T18:53:04.635" v="21" actId="20577"/>
        <pc:sldMkLst>
          <pc:docMk/>
          <pc:sldMk cId="186208395" sldId="277"/>
        </pc:sldMkLst>
        <pc:spChg chg="mod">
          <ac:chgData name="" userId="" providerId="" clId="Web-{B0A6640A-96B6-4ACA-822B-8C47FCEBF243}" dt="2018-11-18T18:53:04.635" v="21" actId="20577"/>
          <ac:spMkLst>
            <pc:docMk/>
            <pc:sldMk cId="186208395" sldId="277"/>
            <ac:spMk id="2" creationId="{00000000-0000-0000-0000-000000000000}"/>
          </ac:spMkLst>
        </pc:spChg>
      </pc:sldChg>
      <pc:sldChg chg="modSp add replId">
        <pc:chgData name="" userId="" providerId="" clId="Web-{B0A6640A-96B6-4ACA-822B-8C47FCEBF243}" dt="2018-11-18T18:53:18.963" v="30" actId="20577"/>
        <pc:sldMkLst>
          <pc:docMk/>
          <pc:sldMk cId="2900586903" sldId="278"/>
        </pc:sldMkLst>
        <pc:spChg chg="mod">
          <ac:chgData name="" userId="" providerId="" clId="Web-{B0A6640A-96B6-4ACA-822B-8C47FCEBF243}" dt="2018-11-18T18:53:18.963" v="30" actId="20577"/>
          <ac:spMkLst>
            <pc:docMk/>
            <pc:sldMk cId="2900586903" sldId="278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0D7BF1-DDBC-461E-B3FB-E8A973CDBB56}" type="datetimeFigureOut">
              <a:rPr lang="pl-PL" smtClean="0"/>
              <a:pPr/>
              <a:t>2018-11-22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DA67C49-E543-4129-B2C2-7660E452F0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7BF1-DDBC-461E-B3FB-E8A973CDBB56}" type="datetimeFigureOut">
              <a:rPr lang="pl-PL" smtClean="0"/>
              <a:pPr/>
              <a:t>2018-11-22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7C49-E543-4129-B2C2-7660E452F0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7BF1-DDBC-461E-B3FB-E8A973CDBB56}" type="datetimeFigureOut">
              <a:rPr lang="pl-PL" smtClean="0"/>
              <a:pPr/>
              <a:t>2018-11-22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7C49-E543-4129-B2C2-7660E452F0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7BF1-DDBC-461E-B3FB-E8A973CDBB56}" type="datetimeFigureOut">
              <a:rPr lang="pl-PL" smtClean="0"/>
              <a:pPr/>
              <a:t>2018-11-22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7C49-E543-4129-B2C2-7660E452F0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7BF1-DDBC-461E-B3FB-E8A973CDBB56}" type="datetimeFigureOut">
              <a:rPr lang="pl-PL" smtClean="0"/>
              <a:pPr/>
              <a:t>2018-11-22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7C49-E543-4129-B2C2-7660E452F0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7BF1-DDBC-461E-B3FB-E8A973CDBB56}" type="datetimeFigureOut">
              <a:rPr lang="pl-PL" smtClean="0"/>
              <a:pPr/>
              <a:t>2018-11-22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7C49-E543-4129-B2C2-7660E452F0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0D7BF1-DDBC-461E-B3FB-E8A973CDBB56}" type="datetimeFigureOut">
              <a:rPr lang="pl-PL" smtClean="0"/>
              <a:pPr/>
              <a:t>2018-11-22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A67C49-E543-4129-B2C2-7660E452F06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0D7BF1-DDBC-461E-B3FB-E8A973CDBB56}" type="datetimeFigureOut">
              <a:rPr lang="pl-PL" smtClean="0"/>
              <a:pPr/>
              <a:t>2018-11-22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DA67C49-E543-4129-B2C2-7660E452F0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7BF1-DDBC-461E-B3FB-E8A973CDBB56}" type="datetimeFigureOut">
              <a:rPr lang="pl-PL" smtClean="0"/>
              <a:pPr/>
              <a:t>2018-11-22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7C49-E543-4129-B2C2-7660E452F0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7BF1-DDBC-461E-B3FB-E8A973CDBB56}" type="datetimeFigureOut">
              <a:rPr lang="pl-PL" smtClean="0"/>
              <a:pPr/>
              <a:t>2018-11-22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7C49-E543-4129-B2C2-7660E452F0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7BF1-DDBC-461E-B3FB-E8A973CDBB56}" type="datetimeFigureOut">
              <a:rPr lang="pl-PL" smtClean="0"/>
              <a:pPr/>
              <a:t>2018-11-22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7C49-E543-4129-B2C2-7660E452F0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0D7BF1-DDBC-461E-B3FB-E8A973CDBB56}" type="datetimeFigureOut">
              <a:rPr lang="pl-PL" smtClean="0"/>
              <a:pPr/>
              <a:t>2018-11-22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DA67C49-E543-4129-B2C2-7660E452F06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458200" cy="1470025"/>
          </a:xfrm>
        </p:spPr>
        <p:txBody>
          <a:bodyPr>
            <a:normAutofit fontScale="90000"/>
          </a:bodyPr>
          <a:lstStyle/>
          <a:p>
            <a:pPr fontAlgn="base" hangingPunct="0"/>
            <a:r>
              <a:rPr lang="pl-PL" dirty="0"/>
              <a:t>Analiza porównawcza wydajności SQL GRAPH DATABASE z klasycznym podejściem relacyjnym w MS SQL </a:t>
            </a:r>
            <a:r>
              <a:rPr lang="pl-PL"/>
              <a:t>2017 </a:t>
            </a:r>
            <a:r>
              <a:rPr lang="pl-PL" smtClean="0"/>
              <a:t>Server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453607" y="4725144"/>
            <a:ext cx="5582889" cy="2030976"/>
          </a:xfrm>
        </p:spPr>
        <p:txBody>
          <a:bodyPr vert="horz" anchor="t">
            <a:normAutofit lnSpcReduction="10000"/>
          </a:bodyPr>
          <a:lstStyle/>
          <a:p>
            <a:r>
              <a:rPr lang="pl-PL" dirty="0"/>
              <a:t>Autor : inż. Myśliwiec Jakub</a:t>
            </a:r>
          </a:p>
          <a:p>
            <a:pPr marL="63500"/>
            <a:endParaRPr lang="pl-PL" dirty="0"/>
          </a:p>
          <a:p>
            <a:r>
              <a:rPr lang="pl-PL" dirty="0"/>
              <a:t>Promotor : dr inż. Pałka Dariusz</a:t>
            </a:r>
          </a:p>
          <a:p>
            <a:pPr marL="63500"/>
            <a:endParaRPr lang="pl-PL" dirty="0"/>
          </a:p>
          <a:p>
            <a:r>
              <a:rPr lang="pl-PL" dirty="0"/>
              <a:t>Konsultant: mgr inż. Andrzej Ptasznik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504056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l-PL" dirty="0"/>
              <a:t>Wyniki badania nr 1 – podejście relacyjne</a:t>
            </a:r>
          </a:p>
        </p:txBody>
      </p:sp>
      <p:pic>
        <p:nvPicPr>
          <p:cNvPr id="5" name="Obraz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077072"/>
            <a:ext cx="4736217" cy="263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5652120" y="1914102"/>
            <a:ext cx="3491880" cy="1800200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pl-PL" sz="1800" dirty="0"/>
              <a:t>Wykres liniowy czasu przetwarzania zapytań podany w sekundach w badaniu nr 1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60040" y="4365104"/>
            <a:ext cx="3491880" cy="18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pl-PL" sz="1800" dirty="0"/>
              <a:t>Wykres kołowy prezentujący procentowy udział czasów zapytań w badaniu nr 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l-PL" dirty="0"/>
              <a:t>Wyniki badania nr 3 – podejście grafowe</a:t>
            </a:r>
          </a:p>
        </p:txBody>
      </p:sp>
      <p:pic>
        <p:nvPicPr>
          <p:cNvPr id="6" name="Obraz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916832"/>
            <a:ext cx="518457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077072"/>
            <a:ext cx="4920238" cy="2581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5436097" y="1916832"/>
            <a:ext cx="3491880" cy="1800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1800" dirty="0"/>
              <a:t>Wykres liniowy czasu przetwarzania zapytań podany w sekundach w badaniu nr 3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67544" y="4467929"/>
            <a:ext cx="3491880" cy="18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pl-PL" sz="1800" dirty="0"/>
              <a:t>Wykres kołowy prezentujący procentowy udział czasów zapytań w badaniu nr 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l-PL" dirty="0"/>
              <a:t>Wyniki badania nr 5 – ładowanie danych do bazy</a:t>
            </a:r>
          </a:p>
        </p:txBody>
      </p:sp>
      <p:pic>
        <p:nvPicPr>
          <p:cNvPr id="6" name="Obraz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844824"/>
            <a:ext cx="4968551" cy="216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077072"/>
            <a:ext cx="4911983" cy="260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5442825" y="1854450"/>
            <a:ext cx="3491880" cy="1800200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pl-PL" sz="1800" dirty="0"/>
              <a:t>Wykres liniowy czasu przetwarzania zapytań podany w sekundach w badaniu nr 5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323529" y="4479994"/>
            <a:ext cx="3491880" cy="18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pl-PL" sz="1800" dirty="0"/>
              <a:t>Wykres kołowy prezentujący procentowy udział czasów zapytań w badaniu nr 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Analiza SWOT</a:t>
            </a:r>
            <a:endParaRPr lang="pl-PL"/>
          </a:p>
        </p:txBody>
      </p:sp>
      <p:pic>
        <p:nvPicPr>
          <p:cNvPr id="5" name="Obraz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562" y="2564904"/>
            <a:ext cx="4248472" cy="3110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8034" y="2564904"/>
            <a:ext cx="4603512" cy="3097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175307" y="1916832"/>
            <a:ext cx="4320480" cy="518705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pl-PL" sz="1800" dirty="0"/>
              <a:t>Analiza SWOT – Modelu grafowego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642634" y="1916832"/>
            <a:ext cx="4073724" cy="37029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pl-PL" sz="1800" dirty="0"/>
              <a:t>Analiza SWOT – Modelu relacyjnego</a:t>
            </a:r>
          </a:p>
        </p:txBody>
      </p:sp>
      <p:cxnSp>
        <p:nvCxnSpPr>
          <p:cNvPr id="4" name="Łącznik prostoliniowy 3"/>
          <p:cNvCxnSpPr/>
          <p:nvPr/>
        </p:nvCxnSpPr>
        <p:spPr>
          <a:xfrm>
            <a:off x="4408034" y="1772816"/>
            <a:ext cx="0" cy="46085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067128" cy="62981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Wnioski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2664296"/>
          </a:xfrm>
        </p:spPr>
        <p:txBody>
          <a:bodyPr>
            <a:noAutofit/>
          </a:bodyPr>
          <a:lstStyle/>
          <a:p>
            <a:endParaRPr lang="pl-PL" sz="1800" dirty="0"/>
          </a:p>
          <a:p>
            <a:r>
              <a:rPr lang="pl-PL" sz="1800" dirty="0"/>
              <a:t>Technologia grafowej bazy danych jest wydajniejszą bazą danych niż relacyjna baza danych przy wstawianiu danych do tabeli.</a:t>
            </a:r>
          </a:p>
          <a:p>
            <a:endParaRPr lang="pl-PL" sz="1800" dirty="0"/>
          </a:p>
          <a:p>
            <a:endParaRPr lang="pl-PL" sz="1800" dirty="0"/>
          </a:p>
          <a:p>
            <a:r>
              <a:rPr lang="pl-PL" sz="1800" dirty="0"/>
              <a:t>Technologia grafowej bazy danych jest wydajniejszą bazą danych niż relacyjna baza danych dla zagadnień stosowanych w podejściu grafowym.</a:t>
            </a:r>
          </a:p>
          <a:p>
            <a:endParaRPr lang="pl-PL" sz="1800" dirty="0"/>
          </a:p>
          <a:p>
            <a:endParaRPr lang="pl-PL" sz="1800" dirty="0"/>
          </a:p>
          <a:p>
            <a:r>
              <a:rPr lang="pl-PL" sz="1800" dirty="0"/>
              <a:t>Technologia grafowej bazy danych jest wydajniejszą bazą danych niż relacyjna baza danych dla zagadnień stosowanych w podejściu relacyjnym.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2771800" y="2852936"/>
            <a:ext cx="4276527" cy="57606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365760" indent="-255905">
              <a:spcBef>
                <a:spcPts val="300"/>
              </a:spcBef>
              <a:buClr>
                <a:schemeClr val="accent3"/>
              </a:buClr>
              <a:defRPr/>
            </a:pPr>
            <a:r>
              <a:rPr lang="pl-PL" i="1" dirty="0"/>
              <a:t>Hipotezy nie potwierdzono</a:t>
            </a:r>
            <a:endParaRPr lang="pl-PL" dirty="0" err="1">
              <a:ea typeface="+mn-ea"/>
              <a:cs typeface="+mn-cs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2771800" y="4005064"/>
            <a:ext cx="3410253" cy="57606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365760" indent="-255905">
              <a:spcBef>
                <a:spcPts val="300"/>
              </a:spcBef>
              <a:defRPr/>
            </a:pPr>
            <a:r>
              <a:rPr lang="pl-PL" i="1" dirty="0"/>
              <a:t>Hipotezy nie potwierdzono</a:t>
            </a:r>
            <a:endParaRPr lang="pl-PL" dirty="0"/>
          </a:p>
          <a:p>
            <a:pPr marL="365760" marR="0" lvl="0" indent="-255905" algn="l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Tx/>
              <a:tabLst/>
              <a:defRPr/>
            </a:pPr>
            <a:endParaRPr lang="pl-PL" i="1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2771800" y="5229200"/>
            <a:ext cx="3542601" cy="57606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365760" indent="-255905">
              <a:spcBef>
                <a:spcPts val="300"/>
              </a:spcBef>
              <a:defRPr/>
            </a:pPr>
            <a:r>
              <a:rPr lang="pl-PL" i="1" dirty="0"/>
              <a:t>Hipotezy nie potwierdzono</a:t>
            </a:r>
            <a:endParaRPr lang="pl-PL" dirty="0"/>
          </a:p>
          <a:p>
            <a:pPr marL="365760" marR="0" lvl="0" indent="-255905" algn="l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Tx/>
              <a:tabLst/>
              <a:defRPr/>
            </a:pPr>
            <a:endParaRPr lang="pl-PL" sz="1800" i="1" u="none" strike="noStrike" kern="1200" cap="none" spc="0" baseline="0" noProof="0" dirty="0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629816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Podsumowanie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dirty="0" err="1"/>
              <a:t>Graph</a:t>
            </a:r>
            <a:r>
              <a:rPr lang="pl-PL" dirty="0"/>
              <a:t> Database :</a:t>
            </a:r>
          </a:p>
          <a:p>
            <a:r>
              <a:rPr lang="pl-PL" dirty="0"/>
              <a:t>to nowa technologia dostępna od wersji 2017</a:t>
            </a:r>
          </a:p>
          <a:p>
            <a:r>
              <a:rPr lang="pl-PL" dirty="0"/>
              <a:t>to proste i zrozumiałe algorytmy</a:t>
            </a:r>
          </a:p>
          <a:p>
            <a:r>
              <a:rPr lang="pl-PL" dirty="0"/>
              <a:t>umożliwia intuicyjne zrozumienie relacji pomiędzy tabelami</a:t>
            </a:r>
          </a:p>
          <a:p>
            <a:r>
              <a:rPr lang="pl-PL" dirty="0"/>
              <a:t>to technologia, która </a:t>
            </a:r>
            <a:r>
              <a:rPr lang="pl-PL"/>
              <a:t>będzie rozwijana w </a:t>
            </a:r>
            <a:r>
              <a:rPr lang="pl-PL" dirty="0"/>
              <a:t>wersji SQL Server 2019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067128" cy="62981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Cel pracy magisterskiej</a:t>
            </a: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3B9AC3AF-76EE-44C6-B817-33787D1AE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1584176"/>
          </a:xfrm>
        </p:spPr>
        <p:txBody>
          <a:bodyPr/>
          <a:lstStyle/>
          <a:p>
            <a:r>
              <a:rPr lang="pl-PL" dirty="0" smtClean="0"/>
              <a:t>Przeprowadzenie badania analizy porównawczej wydajności SQL </a:t>
            </a:r>
            <a:r>
              <a:rPr lang="pl-PL" dirty="0" err="1" smtClean="0"/>
              <a:t>Graph</a:t>
            </a:r>
            <a:r>
              <a:rPr lang="pl-PL" dirty="0" smtClean="0"/>
              <a:t> </a:t>
            </a:r>
            <a:r>
              <a:rPr lang="pl-PL" dirty="0" err="1" smtClean="0"/>
              <a:t>Database</a:t>
            </a:r>
            <a:r>
              <a:rPr lang="pl-PL" dirty="0" smtClean="0"/>
              <a:t> z klasycznym podejściem relacyjnym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067128" cy="62981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Zakres pracy magisterskiej</a:t>
            </a: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3B9AC3AF-76EE-44C6-B817-33787D1AE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96044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Wstęp</a:t>
            </a:r>
          </a:p>
          <a:p>
            <a:r>
              <a:rPr lang="pl-PL" dirty="0" smtClean="0"/>
              <a:t>Dziedzina problemu </a:t>
            </a:r>
          </a:p>
          <a:p>
            <a:r>
              <a:rPr lang="pl-PL" dirty="0" smtClean="0"/>
              <a:t>Środowisko badawcze</a:t>
            </a:r>
          </a:p>
          <a:p>
            <a:r>
              <a:rPr lang="pl-PL" dirty="0" smtClean="0"/>
              <a:t>Budowa modeli badawczych</a:t>
            </a:r>
          </a:p>
          <a:p>
            <a:r>
              <a:rPr lang="pl-PL" dirty="0" smtClean="0"/>
              <a:t>Analiza modelu badawczego</a:t>
            </a:r>
          </a:p>
          <a:p>
            <a:pPr lvl="1"/>
            <a:r>
              <a:rPr lang="pl-PL" dirty="0" smtClean="0"/>
              <a:t>Zakres badawczy</a:t>
            </a:r>
          </a:p>
          <a:p>
            <a:pPr lvl="1"/>
            <a:r>
              <a:rPr lang="pl-PL" dirty="0" smtClean="0"/>
              <a:t>Wyniki badań</a:t>
            </a:r>
          </a:p>
          <a:p>
            <a:pPr lvl="1"/>
            <a:r>
              <a:rPr lang="pl-PL" dirty="0" smtClean="0"/>
              <a:t>Wnioski</a:t>
            </a:r>
          </a:p>
          <a:p>
            <a:r>
              <a:rPr lang="pl-PL" dirty="0" smtClean="0"/>
              <a:t>Podsumowanie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067128" cy="629816"/>
          </a:xfrm>
        </p:spPr>
        <p:txBody>
          <a:bodyPr>
            <a:normAutofit fontScale="90000"/>
          </a:bodyPr>
          <a:lstStyle/>
          <a:p>
            <a:r>
              <a:rPr lang="pl-PL" dirty="0"/>
              <a:t>Problemy badawcze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3B9AC3AF-76EE-44C6-B817-33787D1AE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Jak definiować pojęcie wydajność w badaniu?</a:t>
            </a:r>
          </a:p>
          <a:p>
            <a:endParaRPr lang="pl-PL" dirty="0" smtClean="0"/>
          </a:p>
          <a:p>
            <a:r>
              <a:rPr lang="pl-PL" dirty="0" smtClean="0"/>
              <a:t>Czy przetwarzanie zapytań w modelu grafowym zajmuje mniej czasu niż modelu relacyjnym?</a:t>
            </a:r>
          </a:p>
          <a:p>
            <a:endParaRPr lang="pl-PL" dirty="0" smtClean="0"/>
          </a:p>
          <a:p>
            <a:r>
              <a:rPr lang="pl-PL" dirty="0" smtClean="0"/>
              <a:t>Dla jakich problemów model grafowy jest wydajniejszy niż model relacyjny?</a:t>
            </a:r>
          </a:p>
          <a:p>
            <a:endParaRPr lang="pl-PL" dirty="0" smtClean="0"/>
          </a:p>
          <a:p>
            <a:r>
              <a:rPr lang="pl-PL" dirty="0" smtClean="0"/>
              <a:t>Związku z dodatkowymi kolumnami w modelu grafowym. Jaka jest wydajność wstawiania danych do tabeli w modelu grafowym w porównaniu do modelu relacyjnego?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00586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421" y="1082842"/>
            <a:ext cx="7067128" cy="629816"/>
          </a:xfrm>
        </p:spPr>
        <p:txBody>
          <a:bodyPr>
            <a:normAutofit fontScale="90000"/>
          </a:bodyPr>
          <a:lstStyle/>
          <a:p>
            <a:r>
              <a:rPr lang="pl-PL" dirty="0"/>
              <a:t>Hipotezy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2664296"/>
          </a:xfrm>
        </p:spPr>
        <p:txBody>
          <a:bodyPr>
            <a:noAutofit/>
          </a:bodyPr>
          <a:lstStyle/>
          <a:p>
            <a:endParaRPr lang="pl-PL" sz="1800" dirty="0"/>
          </a:p>
          <a:p>
            <a:r>
              <a:rPr lang="pl-PL" sz="1800" dirty="0"/>
              <a:t>Technologia grafowej bazy danych jest wydajniejszą bazą danych niż relacyjna baza danych przy wstawianiu danych do tabeli.</a:t>
            </a:r>
          </a:p>
          <a:p>
            <a:endParaRPr lang="pl-PL" sz="1800" dirty="0"/>
          </a:p>
          <a:p>
            <a:r>
              <a:rPr lang="pl-PL" sz="1800" dirty="0"/>
              <a:t>Technologia grafowej bazy danych jest wydajniejszą bazą danych niż relacyjna baza danych dla zagadnień stosowanych w podejściu grafowym.</a:t>
            </a:r>
          </a:p>
          <a:p>
            <a:endParaRPr lang="pl-PL" sz="1800" dirty="0"/>
          </a:p>
          <a:p>
            <a:r>
              <a:rPr lang="pl-PL" sz="1800" dirty="0"/>
              <a:t>Technologia grafowej bazy danych jest wydajniejszą bazą danych niż relacyjna baza danych dla zagadnień stosowanych w podejściu relacyjnym.</a:t>
            </a:r>
          </a:p>
        </p:txBody>
      </p:sp>
    </p:spTree>
    <p:extLst>
      <p:ext uri="{BB962C8B-B14F-4D97-AF65-F5344CB8AC3E}">
        <p14:creationId xmlns:p14="http://schemas.microsoft.com/office/powerpoint/2010/main" xmlns="" val="186208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Dziedzina problemu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Grafy</a:t>
            </a:r>
          </a:p>
          <a:p>
            <a:pPr lvl="1"/>
            <a:r>
              <a:rPr lang="pl-PL" dirty="0"/>
              <a:t>Teoria grafów</a:t>
            </a:r>
          </a:p>
          <a:p>
            <a:pPr lvl="1"/>
            <a:r>
              <a:rPr lang="pl-PL" dirty="0"/>
              <a:t>Podstawowe typy grafów</a:t>
            </a:r>
          </a:p>
          <a:p>
            <a:r>
              <a:rPr lang="pl-PL" dirty="0"/>
              <a:t>Grafowa Baza Danych – podstawowe elementy</a:t>
            </a:r>
          </a:p>
          <a:p>
            <a:pPr lvl="1"/>
            <a:r>
              <a:rPr lang="pl-PL" dirty="0"/>
              <a:t>Tabela węzłów – ang. </a:t>
            </a:r>
            <a:r>
              <a:rPr lang="pl-PL" dirty="0" err="1"/>
              <a:t>Node</a:t>
            </a:r>
            <a:r>
              <a:rPr lang="pl-PL" dirty="0"/>
              <a:t> </a:t>
            </a:r>
            <a:r>
              <a:rPr lang="pl-PL" dirty="0" err="1"/>
              <a:t>table</a:t>
            </a:r>
            <a:endParaRPr lang="pl-PL" dirty="0"/>
          </a:p>
          <a:p>
            <a:pPr lvl="1"/>
            <a:r>
              <a:rPr lang="pl-PL" dirty="0"/>
              <a:t>Tabela krawędzi – ang. Edge </a:t>
            </a:r>
            <a:r>
              <a:rPr lang="pl-PL" dirty="0" err="1"/>
              <a:t>table</a:t>
            </a:r>
            <a:endParaRPr lang="pl-PL" dirty="0"/>
          </a:p>
          <a:p>
            <a:pPr lvl="1"/>
            <a:r>
              <a:rPr lang="pl-PL" dirty="0"/>
              <a:t>Funkcja </a:t>
            </a:r>
            <a:r>
              <a:rPr lang="pl-PL" dirty="0" err="1"/>
              <a:t>Match</a:t>
            </a:r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824"/>
          </a:xfrm>
        </p:spPr>
        <p:txBody>
          <a:bodyPr>
            <a:normAutofit/>
          </a:bodyPr>
          <a:lstStyle/>
          <a:p>
            <a:r>
              <a:rPr lang="pl-PL" dirty="0"/>
              <a:t>Środowisko badawcze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225656"/>
          </a:xfrm>
        </p:spPr>
        <p:txBody>
          <a:bodyPr/>
          <a:lstStyle/>
          <a:p>
            <a:pPr lvl="0"/>
            <a:r>
              <a:rPr lang="pl-PL" dirty="0"/>
              <a:t>SQL Server 2017</a:t>
            </a:r>
          </a:p>
          <a:p>
            <a:pPr lvl="0"/>
            <a:r>
              <a:rPr lang="pl-PL" dirty="0"/>
              <a:t>MS SQL Server 2017</a:t>
            </a:r>
          </a:p>
          <a:p>
            <a:pPr lvl="0"/>
            <a:r>
              <a:rPr lang="pl-PL" dirty="0"/>
              <a:t>SQL Server </a:t>
            </a:r>
            <a:r>
              <a:rPr lang="pl-PL" dirty="0" err="1"/>
              <a:t>Profiler</a:t>
            </a:r>
            <a:r>
              <a:rPr lang="pl-PL" dirty="0"/>
              <a:t> 2017</a:t>
            </a:r>
          </a:p>
          <a:p>
            <a:pPr lvl="0"/>
            <a:r>
              <a:rPr lang="pl-PL" dirty="0" err="1"/>
              <a:t>PowerBI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4858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Model bazy danych</a:t>
            </a:r>
          </a:p>
        </p:txBody>
      </p:sp>
      <p:pic>
        <p:nvPicPr>
          <p:cNvPr id="5" name="Obraz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88840"/>
            <a:ext cx="7272807" cy="40324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Obraz 5" descr="C:\Users\Jakub\Desktop\Praca magisterska\Model_Relational_Databas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844824"/>
            <a:ext cx="5753100" cy="4257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Obraz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08920"/>
            <a:ext cx="4536504" cy="24482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Obraz 7" descr="C:\Users\Jakub\Desktop\Praca magisterska\Model_Relational_Databas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492896"/>
            <a:ext cx="4024064" cy="32319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Tytuł 1"/>
          <p:cNvSpPr txBox="1">
            <a:spLocks/>
          </p:cNvSpPr>
          <p:nvPr/>
        </p:nvSpPr>
        <p:spPr>
          <a:xfrm>
            <a:off x="467544" y="1268760"/>
            <a:ext cx="8229600" cy="485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-grafowej</a:t>
            </a:r>
            <a:endParaRPr kumimoji="0" lang="pl-PL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67544" y="1196752"/>
            <a:ext cx="8229600" cy="485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relacyjnej</a:t>
            </a:r>
            <a:endParaRPr kumimoji="0" lang="pl-PL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395536" y="3356992"/>
            <a:ext cx="5976664" cy="629816"/>
          </a:xfrm>
          <a:prstGeom prst="rect">
            <a:avLst/>
          </a:prstGeom>
        </p:spPr>
        <p:txBody>
          <a:bodyPr vert="horz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Kryteria: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259632" y="4005064"/>
          <a:ext cx="6480718" cy="1800199"/>
        </p:xfrm>
        <a:graphic>
          <a:graphicData uri="http://schemas.openxmlformats.org/drawingml/2006/table">
            <a:tbl>
              <a:tblPr/>
              <a:tblGrid>
                <a:gridCol w="9564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20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21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5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64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6072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208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6153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Model grafowy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Model relacyjny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25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Oznaczenie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Czy zawiera kompresje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Czy zawiera indeks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Oznaczenie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Czy zawiera kompresje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Czy zawiera indeks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1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1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1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1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Tytuł 1"/>
          <p:cNvSpPr txBox="1">
            <a:spLocks/>
          </p:cNvSpPr>
          <p:nvPr/>
        </p:nvSpPr>
        <p:spPr>
          <a:xfrm>
            <a:off x="395536" y="836712"/>
            <a:ext cx="5976664" cy="629816"/>
          </a:xfrm>
          <a:prstGeom prst="rect">
            <a:avLst/>
          </a:prstGeom>
        </p:spPr>
        <p:txBody>
          <a:bodyPr vert="horz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Zakres badawczy:</a:t>
            </a: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5544616" cy="187220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/>
              <a:t>Wielkość próbek</a:t>
            </a:r>
          </a:p>
          <a:p>
            <a:pPr lvl="0"/>
            <a:r>
              <a:rPr lang="pl-PL" dirty="0"/>
              <a:t>Typy kolumn</a:t>
            </a:r>
          </a:p>
          <a:p>
            <a:pPr lvl="0"/>
            <a:r>
              <a:rPr lang="pl-PL" dirty="0"/>
              <a:t>Indeksy</a:t>
            </a:r>
          </a:p>
          <a:p>
            <a:pPr lvl="0"/>
            <a:r>
              <a:rPr lang="pl-PL" dirty="0"/>
              <a:t>Kompresja tabel</a:t>
            </a:r>
          </a:p>
          <a:p>
            <a:pPr lvl="0"/>
            <a:r>
              <a:rPr lang="pl-PL" dirty="0"/>
              <a:t>Liczba rekordów</a:t>
            </a:r>
          </a:p>
        </p:txBody>
      </p:sp>
    </p:spTree>
    <p:extLst>
      <p:ext uri="{BB962C8B-B14F-4D97-AF65-F5344CB8AC3E}">
        <p14:creationId xmlns:p14="http://schemas.microsoft.com/office/powerpoint/2010/main" xmlns="" val="1069686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503</TotalTime>
  <Words>494</Words>
  <Application>Microsoft Office PowerPoint</Application>
  <PresentationFormat>Pokaz na ekranie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Wielkomiejski</vt:lpstr>
      <vt:lpstr>Analiza porównawcza wydajności SQL GRAPH DATABASE z klasycznym podejściem relacyjnym w MS SQL 2017 Server</vt:lpstr>
      <vt:lpstr>Cel pracy magisterskiej</vt:lpstr>
      <vt:lpstr>Zakres pracy magisterskiej</vt:lpstr>
      <vt:lpstr>Problemy badawcze</vt:lpstr>
      <vt:lpstr>Hipotezy</vt:lpstr>
      <vt:lpstr>Dziedzina problemu </vt:lpstr>
      <vt:lpstr>Środowisko badawcze</vt:lpstr>
      <vt:lpstr>Model bazy danych</vt:lpstr>
      <vt:lpstr>Slajd 9</vt:lpstr>
      <vt:lpstr>Wyniki badania nr 1 – podejście relacyjne</vt:lpstr>
      <vt:lpstr>Wyniki badania nr 3 – podejście grafowe</vt:lpstr>
      <vt:lpstr>Wyniki badania nr 5 – ładowanie danych do bazy</vt:lpstr>
      <vt:lpstr>Analiza SWOT</vt:lpstr>
      <vt:lpstr>Wnioski</vt:lpstr>
      <vt:lpstr>Podsumowanie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systemu informatycznego wspomagania działalności Straży Pożarnej w MS SQL Server 2014.</dc:title>
  <dc:creator>Myśliwiec Jakub</dc:creator>
  <cp:lastModifiedBy>Jakub</cp:lastModifiedBy>
  <cp:revision>70</cp:revision>
  <dcterms:created xsi:type="dcterms:W3CDTF">2016-05-12T09:55:09Z</dcterms:created>
  <dcterms:modified xsi:type="dcterms:W3CDTF">2018-11-21T23:14:57Z</dcterms:modified>
</cp:coreProperties>
</file>